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60" r:id="rId4"/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12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E44643-6744-43B7-824C-710E22098C51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F54D72-9782-4ED9-A767-BD687913D8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5127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FA1FDD-B5A8-4FCF-997B-7D4D810CEAF4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820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FA1FDD-B5A8-4FCF-997B-7D4D810CEAF4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088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FA1FDD-B5A8-4FCF-997B-7D4D810CEAF4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440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4957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6290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646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lines_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6142425"/>
            <a:ext cx="12192000" cy="516751"/>
          </a:xfrm>
          <a:prstGeom prst="rect">
            <a:avLst/>
          </a:prstGeom>
        </p:spPr>
      </p:pic>
      <p:pic>
        <p:nvPicPr>
          <p:cNvPr id="7" name="그림 6" descr="lion_normal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356385" y="1714500"/>
            <a:ext cx="4886415" cy="5143500"/>
          </a:xfrm>
          <a:prstGeom prst="rect">
            <a:avLst/>
          </a:prstGeom>
        </p:spPr>
      </p:pic>
      <p:pic>
        <p:nvPicPr>
          <p:cNvPr id="11" name="그림 10" descr="hy_eng.png"/>
          <p:cNvPicPr>
            <a:picLocks noChangeAspect="1"/>
          </p:cNvPicPr>
          <p:nvPr userDrawn="1"/>
        </p:nvPicPr>
        <p:blipFill>
          <a:blip r:embed="rId4" cstate="print"/>
          <a:stretch>
            <a:fillRect/>
          </a:stretch>
        </p:blipFill>
        <p:spPr>
          <a:xfrm>
            <a:off x="7728182" y="6640580"/>
            <a:ext cx="2351825" cy="141220"/>
          </a:xfrm>
          <a:prstGeom prst="rect">
            <a:avLst/>
          </a:prstGeom>
        </p:spPr>
      </p:pic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609600" y="1633538"/>
            <a:ext cx="10972800" cy="1143000"/>
          </a:xfrm>
        </p:spPr>
        <p:txBody>
          <a:bodyPr>
            <a:normAutofit/>
          </a:bodyPr>
          <a:lstStyle>
            <a:lvl1pPr algn="l">
              <a:defRPr sz="3500" b="1">
                <a:solidFill>
                  <a:srgbClr val="004C86"/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609600" y="2794001"/>
            <a:ext cx="10972800" cy="3230563"/>
          </a:xfrm>
        </p:spPr>
        <p:txBody>
          <a:bodyPr>
            <a:normAutofit/>
          </a:bodyPr>
          <a:lstStyle>
            <a:lvl1pPr>
              <a:defRPr sz="25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50569955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409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770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7776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0589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514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300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1833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3810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03DA3-3E32-4DD2-8751-F11FDE51E7E9}" type="datetimeFigureOut">
              <a:rPr lang="en-GB" smtClean="0"/>
              <a:t>18/03/2024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A44F63-9963-4AE1-B1F3-96897878D7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1967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WCCFjsJOU1tIcymR338xXbOsjPe72-CX?usp=shar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2006138" y="980992"/>
            <a:ext cx="8229600" cy="3250096"/>
          </a:xfrm>
        </p:spPr>
        <p:txBody>
          <a:bodyPr>
            <a:normAutofit/>
          </a:bodyPr>
          <a:lstStyle/>
          <a:p>
            <a:pPr algn="ctr"/>
            <a:r>
              <a:rPr lang="vi-VN" altLang="ko-KR" sz="3600" b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WebRTC implementation</a:t>
            </a:r>
            <a:endParaRPr lang="ko-KR" altLang="en-US" sz="36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30771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Run code and logs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EC23D1-C9A8-9647-C8EC-865533C57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690" y="1568450"/>
            <a:ext cx="6985000" cy="1714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404528-586E-7BC2-FC2F-9527DD7B2816}"/>
              </a:ext>
            </a:extLst>
          </p:cNvPr>
          <p:cNvSpPr txBox="1"/>
          <p:nvPr/>
        </p:nvSpPr>
        <p:spPr>
          <a:xfrm>
            <a:off x="8666680" y="2102534"/>
            <a:ext cx="1912420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Server listen at port 8282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4D7392-F73B-D047-0F01-ECBDF3B5E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690" y="3719477"/>
            <a:ext cx="6985000" cy="18177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DEEE95-4006-84B0-F5E0-9A71DCB8AD7A}"/>
              </a:ext>
            </a:extLst>
          </p:cNvPr>
          <p:cNvSpPr txBox="1"/>
          <p:nvPr/>
        </p:nvSpPr>
        <p:spPr>
          <a:xfrm>
            <a:off x="8666680" y="4109136"/>
            <a:ext cx="2788720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Server display current connected list</a:t>
            </a:r>
          </a:p>
        </p:txBody>
      </p:sp>
    </p:spTree>
    <p:extLst>
      <p:ext uri="{BB962C8B-B14F-4D97-AF65-F5344CB8AC3E}">
        <p14:creationId xmlns:p14="http://schemas.microsoft.com/office/powerpoint/2010/main" val="4117580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82622D-AAF3-4897-8629-FC918530D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7457DD9-5A45-400A-AB4B-4B4EDECA25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9AEC2-EBB6-1DDF-BD49-8924D50D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746" y="641850"/>
            <a:ext cx="3611880" cy="1535865"/>
          </a:xfrm>
        </p:spPr>
        <p:txBody>
          <a:bodyPr>
            <a:normAutofit/>
          </a:bodyPr>
          <a:lstStyle/>
          <a:p>
            <a:r>
              <a:rPr lang="en-US" sz="3200" dirty="0"/>
              <a:t>Select a shared device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41CF7D6-A660-431A-B0BB-140A0D555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70A85B-3810-4F95-97B0-CBF4CCDB3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4FC76-8321-9601-9C87-F287CA8F87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76" r="1" b="13438"/>
          <a:stretch/>
        </p:blipFill>
        <p:spPr>
          <a:xfrm>
            <a:off x="554416" y="2731167"/>
            <a:ext cx="11167447" cy="3484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66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9AEC2-EBB6-1DDF-BD49-8924D50D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1451" y="2206625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Select a window to start stream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CA18E9-7C23-A6D6-EF69-E11956EC2C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72" r="1283" b="3"/>
          <a:stretch/>
        </p:blipFill>
        <p:spPr>
          <a:xfrm>
            <a:off x="5475548" y="695786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193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9AEC2-EBB6-1DDF-BD49-8924D50D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Accept and display</a:t>
            </a:r>
          </a:p>
        </p:txBody>
      </p:sp>
      <p:sp>
        <p:nvSpPr>
          <p:cNvPr id="4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8280EB-7A98-675A-EE3B-0E0213DA2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2676968"/>
            <a:ext cx="5614416" cy="35370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CF99D7B-00D2-DA8E-11EE-282F66B313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456" y="2676968"/>
            <a:ext cx="5614416" cy="292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54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9AEC2-EBB6-1DDF-BD49-8924D50DC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1381"/>
            <a:ext cx="10512552" cy="406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 for listening</a:t>
            </a:r>
          </a:p>
        </p:txBody>
      </p:sp>
      <p:sp>
        <p:nvSpPr>
          <p:cNvPr id="9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43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vi-VN" altLang="ko-KR" sz="5400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ko-KR" altLang="en-US" sz="54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094A6-59F0-670B-6E2B-24A9BBA6F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rgbClr val="0D0D0D"/>
                </a:solidFill>
                <a:latin typeface="arial, sans-serif"/>
              </a:rPr>
              <a:t>Given </a:t>
            </a:r>
            <a:r>
              <a:rPr lang="en-US" sz="1600" dirty="0">
                <a:solidFill>
                  <a:srgbClr val="0D0D0D"/>
                </a:solidFill>
                <a:effectLst/>
                <a:latin typeface="arial, sans-serif"/>
              </a:rPr>
              <a:t>two browsers on separate machines, labeled A and B. </a:t>
            </a:r>
          </a:p>
          <a:p>
            <a:r>
              <a:rPr lang="en-US" sz="1600" dirty="0">
                <a:solidFill>
                  <a:srgbClr val="0D0D0D"/>
                </a:solidFill>
                <a:effectLst/>
                <a:latin typeface="arial, sans-serif"/>
              </a:rPr>
              <a:t>The objective is to enable browser B to replicate the display of browser A, which may include both text and video content.</a:t>
            </a:r>
          </a:p>
          <a:p>
            <a:endParaRPr lang="en-US" sz="1600" dirty="0">
              <a:solidFill>
                <a:srgbClr val="0D0D0D"/>
              </a:solidFill>
              <a:latin typeface="arial, sans-serif"/>
            </a:endParaRPr>
          </a:p>
          <a:p>
            <a:r>
              <a:rPr lang="en-US" sz="1600" dirty="0">
                <a:solidFill>
                  <a:srgbClr val="0D0D0D"/>
                </a:solidFill>
                <a:effectLst/>
                <a:latin typeface="arial, sans-serif"/>
              </a:rPr>
              <a:t>Demo video and source code available at:</a:t>
            </a:r>
          </a:p>
          <a:p>
            <a:pPr lvl="1">
              <a:buFont typeface="Wingdings" pitchFamily="2" charset="2"/>
              <a:buChar char="v"/>
            </a:pPr>
            <a:r>
              <a:rPr lang="en-US" sz="1200" dirty="0">
                <a:solidFill>
                  <a:srgbClr val="0D0D0D"/>
                </a:solidFill>
                <a:effectLst/>
                <a:latin typeface="arial, sans-serif"/>
                <a:hlinkClick r:id="rId3"/>
              </a:rPr>
              <a:t>https://drive.google.com/drive/folders/1WCCFjsJOU1tIcymR338xXbOsjPe72-CX?usp=sharing</a:t>
            </a:r>
            <a:endParaRPr lang="en-US" sz="1200" dirty="0">
              <a:solidFill>
                <a:srgbClr val="0D0D0D"/>
              </a:solidFill>
              <a:effectLst/>
              <a:latin typeface="arial, sans-serif"/>
            </a:endParaRPr>
          </a:p>
          <a:p>
            <a:pPr lvl="1">
              <a:buFont typeface="Wingdings" pitchFamily="2" charset="2"/>
              <a:buChar char="v"/>
            </a:pPr>
            <a:r>
              <a:rPr lang="en-US" sz="1200" dirty="0" err="1">
                <a:solidFill>
                  <a:srgbClr val="0D0D0D"/>
                </a:solidFill>
                <a:latin typeface="arial, sans-serif"/>
              </a:rPr>
              <a:t>Github</a:t>
            </a:r>
            <a:r>
              <a:rPr lang="en-US" sz="1200" dirty="0">
                <a:solidFill>
                  <a:srgbClr val="0D0D0D"/>
                </a:solidFill>
                <a:latin typeface="arial, sans-serif"/>
              </a:rPr>
              <a:t>: https://</a:t>
            </a:r>
            <a:r>
              <a:rPr lang="en-US" sz="1200" dirty="0" err="1">
                <a:solidFill>
                  <a:srgbClr val="0D0D0D"/>
                </a:solidFill>
                <a:latin typeface="arial, sans-serif"/>
              </a:rPr>
              <a:t>github.com</a:t>
            </a:r>
            <a:r>
              <a:rPr lang="en-US" sz="1200" dirty="0">
                <a:solidFill>
                  <a:srgbClr val="0D0D0D"/>
                </a:solidFill>
                <a:latin typeface="arial, sans-serif"/>
              </a:rPr>
              <a:t>/</a:t>
            </a:r>
            <a:r>
              <a:rPr lang="en-US" sz="1200" dirty="0" err="1">
                <a:solidFill>
                  <a:srgbClr val="0D0D0D"/>
                </a:solidFill>
                <a:latin typeface="arial, sans-serif"/>
              </a:rPr>
              <a:t>ngochungnguyenlg</a:t>
            </a:r>
            <a:r>
              <a:rPr lang="en-US" sz="1200" dirty="0">
                <a:solidFill>
                  <a:srgbClr val="0D0D0D"/>
                </a:solidFill>
                <a:latin typeface="arial, sans-serif"/>
              </a:rPr>
              <a:t>/</a:t>
            </a:r>
            <a:r>
              <a:rPr lang="en-US" sz="1200" dirty="0" err="1">
                <a:solidFill>
                  <a:srgbClr val="0D0D0D"/>
                </a:solidFill>
                <a:latin typeface="arial, sans-serif"/>
              </a:rPr>
              <a:t>webRTCDemo</a:t>
            </a:r>
            <a:r>
              <a:rPr lang="en-US" sz="1200" dirty="0">
                <a:solidFill>
                  <a:srgbClr val="0D0D0D"/>
                </a:solidFill>
                <a:latin typeface="arial, sans-serif"/>
              </a:rPr>
              <a:t>/</a:t>
            </a:r>
            <a:br>
              <a:rPr lang="en-US" sz="1200" dirty="0">
                <a:solidFill>
                  <a:srgbClr val="0D0D0D"/>
                </a:solidFill>
                <a:effectLst/>
                <a:latin typeface="arial, sans-serif"/>
              </a:rPr>
            </a:br>
            <a:br>
              <a:rPr lang="en-US" sz="1200" dirty="0">
                <a:solidFill>
                  <a:srgbClr val="0D0D0D"/>
                </a:solidFill>
                <a:effectLst/>
                <a:latin typeface="arial, sans-serif"/>
              </a:rPr>
            </a:br>
            <a:endParaRPr lang="en-US" sz="1200" dirty="0">
              <a:solidFill>
                <a:srgbClr val="0D0D0D"/>
              </a:solidFill>
              <a:effectLst/>
              <a:latin typeface="arial, sans-serif"/>
            </a:endParaRPr>
          </a:p>
          <a:p>
            <a:pPr marL="0" indent="0">
              <a:buNone/>
            </a:pPr>
            <a:endParaRPr lang="en-US" sz="1600" dirty="0">
              <a:solidFill>
                <a:srgbClr val="0D0D0D"/>
              </a:solidFill>
              <a:effectLst/>
              <a:latin typeface="arial, sans-serif"/>
            </a:endParaRPr>
          </a:p>
          <a:p>
            <a:endParaRPr lang="en-US" sz="1600" dirty="0">
              <a:solidFill>
                <a:srgbClr val="0D0D0D"/>
              </a:solidFill>
              <a:effectLst/>
              <a:latin typeface="arial, sans-serif"/>
            </a:endParaRP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2723DC-4131-B49B-1220-5B1810EDE809}"/>
              </a:ext>
            </a:extLst>
          </p:cNvPr>
          <p:cNvSpPr txBox="1"/>
          <p:nvPr/>
        </p:nvSpPr>
        <p:spPr>
          <a:xfrm>
            <a:off x="6902605" y="24755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129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vi-VN" altLang="ko-KR" sz="5400" dirty="0">
                <a:latin typeface="Arial" panose="020B0604020202020204" pitchFamily="34" charset="0"/>
                <a:cs typeface="Arial" panose="020B0604020202020204" pitchFamily="34" charset="0"/>
              </a:rPr>
              <a:t>System overview</a:t>
            </a:r>
            <a:endParaRPr lang="ko-KR" altLang="en-US" sz="54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094A6-59F0-670B-6E2B-24A9BBA6F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 dirty="0">
                <a:latin typeface="arial, sans-serif"/>
              </a:rPr>
              <a:t>The approach of this implementation based on WebRTC supported by </a:t>
            </a:r>
            <a:r>
              <a:rPr lang="en-US" sz="2200" dirty="0" err="1">
                <a:latin typeface="arial, sans-serif"/>
              </a:rPr>
              <a:t>Websocket</a:t>
            </a:r>
            <a:r>
              <a:rPr lang="en-US" sz="2200" dirty="0">
                <a:latin typeface="arial, sans-serif"/>
              </a:rPr>
              <a:t>.</a:t>
            </a:r>
          </a:p>
          <a:p>
            <a:r>
              <a:rPr lang="en-US" sz="2200" dirty="0">
                <a:latin typeface="arial, sans-serif"/>
              </a:rPr>
              <a:t>In this design, two devices need to establish a WebRTC peer to peer (p2p) connection. </a:t>
            </a:r>
          </a:p>
          <a:p>
            <a:r>
              <a:rPr lang="en-US" sz="2200" dirty="0">
                <a:latin typeface="arial, sans-serif"/>
              </a:rPr>
              <a:t>In the beginning, these two device cannot connect directly due to the connection constraints like: </a:t>
            </a:r>
            <a:r>
              <a:rPr lang="en-US" sz="2200" dirty="0" err="1">
                <a:latin typeface="arial, sans-serif"/>
              </a:rPr>
              <a:t>ip</a:t>
            </a:r>
            <a:r>
              <a:rPr lang="en-US" sz="2200" dirty="0">
                <a:latin typeface="arial, sans-serif"/>
              </a:rPr>
              <a:t> address, firewall, …. Therefore, a signaling server is a key to solve these problems.</a:t>
            </a:r>
          </a:p>
          <a:p>
            <a:pPr marL="0" indent="0">
              <a:buNone/>
            </a:pPr>
            <a:br>
              <a:rPr lang="en-US" sz="2200" dirty="0">
                <a:latin typeface="arial, sans-serif"/>
              </a:rPr>
            </a:br>
            <a:endParaRPr lang="en-US" sz="2200" dirty="0">
              <a:effectLst/>
              <a:latin typeface="arial, sans-serif"/>
            </a:endParaRPr>
          </a:p>
          <a:p>
            <a:pPr marL="0" indent="0">
              <a:buNone/>
            </a:pPr>
            <a:endParaRPr lang="en-US" sz="2200" dirty="0">
              <a:effectLst/>
              <a:latin typeface="arial, sans-serif"/>
            </a:endParaRPr>
          </a:p>
          <a:p>
            <a:endParaRPr lang="en-US" sz="2200" dirty="0">
              <a:effectLst/>
              <a:latin typeface="arial, sans-serif"/>
            </a:endParaRPr>
          </a:p>
          <a:p>
            <a:pPr marL="0" indent="0">
              <a:buNone/>
            </a:pPr>
            <a:endParaRPr lang="en-US" sz="2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43F265-E837-C73A-D188-255C718F56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629" r="-1"/>
          <a:stretch/>
        </p:blipFill>
        <p:spPr>
          <a:xfrm>
            <a:off x="7806071" y="2071316"/>
            <a:ext cx="4385929" cy="4096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2723DC-4131-B49B-1220-5B1810EDE809}"/>
              </a:ext>
            </a:extLst>
          </p:cNvPr>
          <p:cNvSpPr txBox="1"/>
          <p:nvPr/>
        </p:nvSpPr>
        <p:spPr>
          <a:xfrm>
            <a:off x="6902605" y="24755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088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3" name="Rectangle 2082">
            <a:extLst>
              <a:ext uri="{FF2B5EF4-FFF2-40B4-BE49-F238E27FC236}">
                <a16:creationId xmlns:a16="http://schemas.microsoft.com/office/drawing/2014/main" id="{50CEED20-A22C-4FC3-BC0E-F4FE53FDE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2825248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WebRTC</a:t>
            </a:r>
            <a:b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Sequence</a:t>
            </a:r>
          </a:p>
        </p:txBody>
      </p: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49524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086" name="Rectangle 2085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7" name="Rectangle 2086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8" name="Rectangle 2087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90" name="Rectangle 208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679732"/>
            <a:ext cx="6009366" cy="542388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2" name="Rectangle 2091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687568" y="6355073"/>
            <a:ext cx="6007608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Content Placeholder 9" descr="A diagram of a server&#10;&#10;Description automatically generated">
            <a:extLst>
              <a:ext uri="{FF2B5EF4-FFF2-40B4-BE49-F238E27FC236}">
                <a16:creationId xmlns:a16="http://schemas.microsoft.com/office/drawing/2014/main" id="{CAD8DB27-489A-AF5D-A9BE-F597BAE22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808" y="1717026"/>
            <a:ext cx="5799370" cy="4351338"/>
          </a:xfrm>
        </p:spPr>
      </p:pic>
    </p:spTree>
    <p:extLst>
      <p:ext uri="{BB962C8B-B14F-4D97-AF65-F5344CB8AC3E}">
        <p14:creationId xmlns:p14="http://schemas.microsoft.com/office/powerpoint/2010/main" val="3287176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Server Usecases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Content Placeholder 5" descr="A diagram of a server use cases&#10;&#10;Description automatically generated">
            <a:extLst>
              <a:ext uri="{FF2B5EF4-FFF2-40B4-BE49-F238E27FC236}">
                <a16:creationId xmlns:a16="http://schemas.microsoft.com/office/drawing/2014/main" id="{A5AAD4CC-FB48-70BC-1A8F-C6C2E93AD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379" y="2091095"/>
            <a:ext cx="10996707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8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kern="1200">
                <a:latin typeface="+mj-lt"/>
                <a:ea typeface="+mj-ea"/>
                <a:cs typeface="+mj-cs"/>
              </a:rPr>
              <a:t>Host sequence (Peer A)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Content Placeholder 6" descr="A diagram of a server&#10;&#10;Description automatically generated">
            <a:extLst>
              <a:ext uri="{FF2B5EF4-FFF2-40B4-BE49-F238E27FC236}">
                <a16:creationId xmlns:a16="http://schemas.microsoft.com/office/drawing/2014/main" id="{F714A6BD-2D86-F7AC-8E3D-1D4EA7ED77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3168"/>
          <a:stretch/>
        </p:blipFill>
        <p:spPr>
          <a:xfrm>
            <a:off x="2638630" y="2018806"/>
            <a:ext cx="6646047" cy="4631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53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Client sequence (Peer B)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 descr="A diagram of a client&#10;&#10;Description automatically generated">
            <a:extLst>
              <a:ext uri="{FF2B5EF4-FFF2-40B4-BE49-F238E27FC236}">
                <a16:creationId xmlns:a16="http://schemas.microsoft.com/office/drawing/2014/main" id="{E6100666-BCC6-FD4A-91EA-D0565E3F0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137" y="2046678"/>
            <a:ext cx="6537881" cy="4462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49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 browsers</a:t>
            </a:r>
            <a:endParaRPr lang="en-US" sz="4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35AF856-231D-0112-1CBC-6B58043C3BCB}"/>
              </a:ext>
            </a:extLst>
          </p:cNvPr>
          <p:cNvGrpSpPr/>
          <p:nvPr/>
        </p:nvGrpSpPr>
        <p:grpSpPr>
          <a:xfrm>
            <a:off x="-3465" y="1110927"/>
            <a:ext cx="12195465" cy="5186408"/>
            <a:chOff x="-3465" y="1110927"/>
            <a:chExt cx="12195465" cy="5186408"/>
          </a:xfrm>
        </p:grpSpPr>
        <p:pic>
          <p:nvPicPr>
            <p:cNvPr id="3" name="Picture 2" descr="A screenshot of a video&#10;&#10;Description automatically generated">
              <a:extLst>
                <a:ext uri="{FF2B5EF4-FFF2-40B4-BE49-F238E27FC236}">
                  <a16:creationId xmlns:a16="http://schemas.microsoft.com/office/drawing/2014/main" id="{288B00EA-137F-D236-B132-8F120C913AC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12420" y="2091095"/>
              <a:ext cx="8370625" cy="420624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18053E4-058A-98B6-52CD-05EA1FB27593}"/>
                </a:ext>
              </a:extLst>
            </p:cNvPr>
            <p:cNvSpPr txBox="1"/>
            <p:nvPr/>
          </p:nvSpPr>
          <p:spPr>
            <a:xfrm>
              <a:off x="10279580" y="2590800"/>
              <a:ext cx="1912420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Display local video or </a:t>
              </a:r>
              <a:r>
                <a:rPr lang="en-US" dirty="0" err="1"/>
                <a:t>youtube</a:t>
              </a:r>
              <a:r>
                <a:rPr lang="en-US" dirty="0"/>
                <a:t> video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EEEFBDC-78A2-D066-B67B-984DD7491C8E}"/>
                </a:ext>
              </a:extLst>
            </p:cNvPr>
            <p:cNvSpPr/>
            <p:nvPr/>
          </p:nvSpPr>
          <p:spPr>
            <a:xfrm>
              <a:off x="4000500" y="2590800"/>
              <a:ext cx="6146800" cy="358140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Elbow Connector 18">
              <a:extLst>
                <a:ext uri="{FF2B5EF4-FFF2-40B4-BE49-F238E27FC236}">
                  <a16:creationId xmlns:a16="http://schemas.microsoft.com/office/drawing/2014/main" id="{60969AEF-EA36-7DFF-F84A-36AACBC04400}"/>
                </a:ext>
              </a:extLst>
            </p:cNvPr>
            <p:cNvCxnSpPr>
              <a:stCxn id="3" idx="3"/>
              <a:endCxn id="5" idx="2"/>
            </p:cNvCxnSpPr>
            <p:nvPr/>
          </p:nvCxnSpPr>
          <p:spPr>
            <a:xfrm flipV="1">
              <a:off x="10283045" y="3237131"/>
              <a:ext cx="952745" cy="957084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8042CB1-F7CE-44C1-80BE-F397508047DD}"/>
                </a:ext>
              </a:extLst>
            </p:cNvPr>
            <p:cNvSpPr txBox="1"/>
            <p:nvPr/>
          </p:nvSpPr>
          <p:spPr>
            <a:xfrm>
              <a:off x="4403301" y="1110927"/>
              <a:ext cx="1912420" cy="9233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random number to distinguish hosts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8DE3BB1-D7B5-56F5-F805-DF5C835C1CE6}"/>
                </a:ext>
              </a:extLst>
            </p:cNvPr>
            <p:cNvSpPr/>
            <p:nvPr/>
          </p:nvSpPr>
          <p:spPr>
            <a:xfrm>
              <a:off x="2247900" y="2091095"/>
              <a:ext cx="431800" cy="207605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2CC23AC5-C6BD-8DC4-79E0-53C03882D86E}"/>
                </a:ext>
              </a:extLst>
            </p:cNvPr>
            <p:cNvCxnSpPr>
              <a:cxnSpLocks/>
              <a:stCxn id="20" idx="1"/>
              <a:endCxn id="21" idx="0"/>
            </p:cNvCxnSpPr>
            <p:nvPr/>
          </p:nvCxnSpPr>
          <p:spPr>
            <a:xfrm rot="10800000" flipV="1">
              <a:off x="2463801" y="1572591"/>
              <a:ext cx="1939501" cy="518503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6F8F60F-4F3B-0622-18AF-875336E66201}"/>
                </a:ext>
              </a:extLst>
            </p:cNvPr>
            <p:cNvSpPr txBox="1"/>
            <p:nvPr/>
          </p:nvSpPr>
          <p:spPr>
            <a:xfrm>
              <a:off x="-3465" y="1875908"/>
              <a:ext cx="1912420" cy="646331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Display shared content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9D4B6EC-52D0-16AD-826A-B2D4BA29D97B}"/>
                </a:ext>
              </a:extLst>
            </p:cNvPr>
            <p:cNvSpPr/>
            <p:nvPr/>
          </p:nvSpPr>
          <p:spPr>
            <a:xfrm>
              <a:off x="1971952" y="2552757"/>
              <a:ext cx="1969017" cy="1142943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Elbow Connector 27">
              <a:extLst>
                <a:ext uri="{FF2B5EF4-FFF2-40B4-BE49-F238E27FC236}">
                  <a16:creationId xmlns:a16="http://schemas.microsoft.com/office/drawing/2014/main" id="{129880C2-F168-82C9-A648-56FF0B3B51F6}"/>
                </a:ext>
              </a:extLst>
            </p:cNvPr>
            <p:cNvCxnSpPr>
              <a:cxnSpLocks/>
              <a:stCxn id="26" idx="2"/>
              <a:endCxn id="27" idx="1"/>
            </p:cNvCxnSpPr>
            <p:nvPr/>
          </p:nvCxnSpPr>
          <p:spPr>
            <a:xfrm rot="16200000" flipH="1">
              <a:off x="1161353" y="2313630"/>
              <a:ext cx="601990" cy="101920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A25D91D-F8F2-F6DB-9478-C1F348711569}"/>
                </a:ext>
              </a:extLst>
            </p:cNvPr>
            <p:cNvSpPr/>
            <p:nvPr/>
          </p:nvSpPr>
          <p:spPr>
            <a:xfrm>
              <a:off x="1908955" y="3662199"/>
              <a:ext cx="1663134" cy="34161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CA9519F-DE42-2A5B-BDA5-C698DD94E0C8}"/>
                </a:ext>
              </a:extLst>
            </p:cNvPr>
            <p:cNvSpPr txBox="1"/>
            <p:nvPr/>
          </p:nvSpPr>
          <p:spPr>
            <a:xfrm>
              <a:off x="-3465" y="4223094"/>
              <a:ext cx="1912420" cy="923330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Display all available clients in check box</a:t>
              </a:r>
            </a:p>
          </p:txBody>
        </p: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D9BBD4E8-DB26-2C6D-C991-D864C0423465}"/>
                </a:ext>
              </a:extLst>
            </p:cNvPr>
            <p:cNvCxnSpPr>
              <a:cxnSpLocks/>
              <a:stCxn id="32" idx="0"/>
              <a:endCxn id="31" idx="1"/>
            </p:cNvCxnSpPr>
            <p:nvPr/>
          </p:nvCxnSpPr>
          <p:spPr>
            <a:xfrm rot="5400000" flipH="1" flipV="1">
              <a:off x="1235807" y="3549946"/>
              <a:ext cx="390086" cy="95621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D7E44A8-DA1F-5529-4AB0-97D69AB50784}"/>
                </a:ext>
              </a:extLst>
            </p:cNvPr>
            <p:cNvSpPr txBox="1"/>
            <p:nvPr/>
          </p:nvSpPr>
          <p:spPr>
            <a:xfrm>
              <a:off x="1604049" y="5431011"/>
              <a:ext cx="1912420" cy="369332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olid"/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Start to stream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9E6775A-B163-F075-C55F-15573AD99761}"/>
                </a:ext>
              </a:extLst>
            </p:cNvPr>
            <p:cNvSpPr/>
            <p:nvPr/>
          </p:nvSpPr>
          <p:spPr>
            <a:xfrm>
              <a:off x="1947055" y="3954299"/>
              <a:ext cx="618345" cy="341617"/>
            </a:xfrm>
            <a:prstGeom prst="rect">
              <a:avLst/>
            </a:prstGeom>
            <a:noFill/>
            <a:ln>
              <a:solidFill>
                <a:srgbClr val="FF0000"/>
              </a:solidFill>
              <a:prstDash val="sys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Elbow Connector 37">
              <a:extLst>
                <a:ext uri="{FF2B5EF4-FFF2-40B4-BE49-F238E27FC236}">
                  <a16:creationId xmlns:a16="http://schemas.microsoft.com/office/drawing/2014/main" id="{4554119D-AF08-D453-D486-8F0B887411C9}"/>
                </a:ext>
              </a:extLst>
            </p:cNvPr>
            <p:cNvCxnSpPr>
              <a:cxnSpLocks/>
              <a:stCxn id="36" idx="0"/>
              <a:endCxn id="37" idx="2"/>
            </p:cNvCxnSpPr>
            <p:nvPr/>
          </p:nvCxnSpPr>
          <p:spPr>
            <a:xfrm rot="16200000" flipV="1">
              <a:off x="1840697" y="4711448"/>
              <a:ext cx="1135095" cy="30403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69944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B0BC44-C09C-3CB0-8DEB-641A7FDB4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 browsers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844B99-140F-ADA9-2722-077A2A81D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067" y="2091095"/>
            <a:ext cx="6867331" cy="42062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3D4FB5-52F7-E29E-C905-DC0F8C3264FB}"/>
              </a:ext>
            </a:extLst>
          </p:cNvPr>
          <p:cNvSpPr txBox="1"/>
          <p:nvPr/>
        </p:nvSpPr>
        <p:spPr>
          <a:xfrm>
            <a:off x="375824" y="3227167"/>
            <a:ext cx="1912420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Display shared content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8564113-7584-8E2D-FBB4-05A183D959EC}"/>
              </a:ext>
            </a:extLst>
          </p:cNvPr>
          <p:cNvSpPr/>
          <p:nvPr/>
        </p:nvSpPr>
        <p:spPr>
          <a:xfrm>
            <a:off x="2832100" y="2235199"/>
            <a:ext cx="6695832" cy="3276599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7D8507-E48B-12F9-1D97-856E188139E3}"/>
              </a:ext>
            </a:extLst>
          </p:cNvPr>
          <p:cNvSpPr txBox="1"/>
          <p:nvPr/>
        </p:nvSpPr>
        <p:spPr>
          <a:xfrm>
            <a:off x="4403301" y="1110927"/>
            <a:ext cx="1912420" cy="923330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random number to distinguish clients</a:t>
            </a:r>
          </a:p>
        </p:txBody>
      </p:sp>
      <p:cxnSp>
        <p:nvCxnSpPr>
          <p:cNvPr id="18" name="Elbow Connector 17">
            <a:extLst>
              <a:ext uri="{FF2B5EF4-FFF2-40B4-BE49-F238E27FC236}">
                <a16:creationId xmlns:a16="http://schemas.microsoft.com/office/drawing/2014/main" id="{84D8FD15-6B6C-12E8-9FDE-2C43531330E6}"/>
              </a:ext>
            </a:extLst>
          </p:cNvPr>
          <p:cNvCxnSpPr>
            <a:cxnSpLocks/>
            <a:stCxn id="17" idx="1"/>
            <a:endCxn id="34" idx="0"/>
          </p:cNvCxnSpPr>
          <p:nvPr/>
        </p:nvCxnSpPr>
        <p:spPr>
          <a:xfrm rot="10800000" flipV="1">
            <a:off x="3273135" y="1572591"/>
            <a:ext cx="1130167" cy="46166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56A9B166-9488-60CD-4422-AE0573CFD994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288244" y="3550333"/>
            <a:ext cx="546740" cy="32951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43AAF688-4BCA-EA7F-811C-CE434BF68546}"/>
              </a:ext>
            </a:extLst>
          </p:cNvPr>
          <p:cNvSpPr/>
          <p:nvPr/>
        </p:nvSpPr>
        <p:spPr>
          <a:xfrm>
            <a:off x="2828634" y="2034257"/>
            <a:ext cx="889000" cy="378788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5273771-58DC-7088-C765-3715848EC3F9}"/>
              </a:ext>
            </a:extLst>
          </p:cNvPr>
          <p:cNvSpPr/>
          <p:nvPr/>
        </p:nvSpPr>
        <p:spPr>
          <a:xfrm>
            <a:off x="2834984" y="5413341"/>
            <a:ext cx="714618" cy="883993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54553E0-734A-B9C4-A676-C4A95996A4CB}"/>
              </a:ext>
            </a:extLst>
          </p:cNvPr>
          <p:cNvSpPr txBox="1"/>
          <p:nvPr/>
        </p:nvSpPr>
        <p:spPr>
          <a:xfrm>
            <a:off x="375824" y="5552230"/>
            <a:ext cx="1912420" cy="646331"/>
          </a:xfrm>
          <a:prstGeom prst="rect">
            <a:avLst/>
          </a:prstGeom>
          <a:noFill/>
          <a:ln>
            <a:solidFill>
              <a:srgbClr val="FF0000"/>
            </a:solidFill>
            <a:prstDash val="solid"/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Show current offer</a:t>
            </a:r>
          </a:p>
        </p:txBody>
      </p: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C3C2096D-65FF-20E8-8CCA-6EB2619BD848}"/>
              </a:ext>
            </a:extLst>
          </p:cNvPr>
          <p:cNvCxnSpPr>
            <a:cxnSpLocks/>
            <a:stCxn id="42" idx="3"/>
          </p:cNvCxnSpPr>
          <p:nvPr/>
        </p:nvCxnSpPr>
        <p:spPr>
          <a:xfrm flipV="1">
            <a:off x="2288244" y="5855337"/>
            <a:ext cx="540390" cy="2005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6116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2864</TotalTime>
  <Words>239</Words>
  <Application>Microsoft Macintosh PowerPoint</Application>
  <PresentationFormat>Widescreen</PresentationFormat>
  <Paragraphs>39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arial, sans-serif</vt:lpstr>
      <vt:lpstr>Calibri</vt:lpstr>
      <vt:lpstr>Calibri Light</vt:lpstr>
      <vt:lpstr>Wingdings</vt:lpstr>
      <vt:lpstr>Office Theme</vt:lpstr>
      <vt:lpstr>WebRTC implementation</vt:lpstr>
      <vt:lpstr>Problem statement</vt:lpstr>
      <vt:lpstr>System overview</vt:lpstr>
      <vt:lpstr>WebRTC Sequence</vt:lpstr>
      <vt:lpstr>Server Usecases</vt:lpstr>
      <vt:lpstr>Host sequence (Peer A)</vt:lpstr>
      <vt:lpstr>Client sequence (Peer B)</vt:lpstr>
      <vt:lpstr>Demo browsers</vt:lpstr>
      <vt:lpstr>Demo browsers</vt:lpstr>
      <vt:lpstr>Run code and logs</vt:lpstr>
      <vt:lpstr>Select a shared device</vt:lpstr>
      <vt:lpstr>Select a window to start stream</vt:lpstr>
      <vt:lpstr>Accept and display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Weekly research plan  2021. 07. 05. Speaker: Muhammad Sohaib  Hanyang University</dc:title>
  <dc:creator>muhammad sohaib</dc:creator>
  <cp:lastModifiedBy>Nguyễn Hùng</cp:lastModifiedBy>
  <cp:revision>90</cp:revision>
  <dcterms:created xsi:type="dcterms:W3CDTF">2021-09-10T11:32:04Z</dcterms:created>
  <dcterms:modified xsi:type="dcterms:W3CDTF">2024-03-18T12:57:52Z</dcterms:modified>
</cp:coreProperties>
</file>

<file path=docProps/thumbnail.jpeg>
</file>